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_rels/slideLayout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7.jpeg" ContentType="image/jpe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3588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3208E7F-2A32-4BB0-AE01-EF942BA27A2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8611200" y="6356520"/>
            <a:ext cx="274248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s-ES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4BC622B-2531-43E1-9C36-00AC9DCC8974}" type="slidenum">
              <a:rPr b="0" lang="es-ES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&lt;número&gt;</a:t>
            </a:fld>
            <a:endParaRPr b="0" lang="es-E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ES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4.png"/><Relationship Id="rId4" Type="http://schemas.openxmlformats.org/officeDocument/2006/relationships/image" Target="../media/image4.png"/><Relationship Id="rId5" Type="http://schemas.openxmlformats.org/officeDocument/2006/relationships/image" Target="../media/image4.png"/><Relationship Id="rId6" Type="http://schemas.openxmlformats.org/officeDocument/2006/relationships/image" Target="../media/image4.png"/><Relationship Id="rId7" Type="http://schemas.openxmlformats.org/officeDocument/2006/relationships/image" Target="../media/image4.png"/><Relationship Id="rId8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4.png"/><Relationship Id="rId3" Type="http://schemas.openxmlformats.org/officeDocument/2006/relationships/image" Target="../media/image7.jpe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4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hyperlink" Target="https://lastorresdecotillas.sedelectronica.es/?x=vny0QhA8WK-2lCZX2bTND-JHvJGfoco2ao3*pVHDZ1tbQtgc3LUdrAHPq9Ikiuvyd-vXwM-ARQqs-OKLY7PK5W4MRrzeakSmVQO1QBVBSek0*h7o0rsVU6A4R0znB0NkfDjC0IqY2zIWNx*QvtSPi1*z168y45MTPfMMfoerp4N4hhuWpubunhjgls4Ko*9NDMkZO89xJzOM5U0eXfn4WA" TargetMode="External"/><Relationship Id="rId5" Type="http://schemas.openxmlformats.org/officeDocument/2006/relationships/hyperlink" Target="https://lastorresdecotillas.sedelectronica.es/?x=vny0QhA8WK-2lCZX2bTND-JHvJGfoco2ao3*pVHDZ1tbQtgc3LUdrAHPq9Ikiuvyd-vXwM-ARQqs-OKLY7PK5W4MRrzeakSmVQO1QBVBSek0*h7o0rsVU6A4R0znB0NkfDjC0IqY2zIWNx*QvtSPi1178NSAeBZMP*MtwfJn3wVTEHqIiFKzElqPmmnMC1yNO9T8FEKXeC5kknzg4atKOg" TargetMode="External"/><Relationship Id="rId6" Type="http://schemas.openxmlformats.org/officeDocument/2006/relationships/hyperlink" Target="https://lastorresdecotillas.sedelectronica.es/?x=vny0QhA8WK-2lCZX2bTND-JHvJGfoco2ao3*pVHDZ1tbQtgc3LUdrAHPq9Ikiuvyd-vXwM-ARQqs-OKLY7PK5W4MRrzeakSmVQO1QBVBSek0*h7o0rsVU6A4R0znB0NkfDjC0IqY2zIWNx*QvtSPiwAUU*WW85xEkhRmg3xVDdSAzJFgWEyyteksO0ViZULtU5e*GY*SvaDpdjSZpfyMCg" TargetMode="External"/><Relationship Id="rId7" Type="http://schemas.openxmlformats.org/officeDocument/2006/relationships/image" Target="../media/image7.jpeg"/><Relationship Id="rId8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hyperlink" Target="https://lastorresdecotillas.sedelectronica.es/?x=vny0QhA8WK-2lCZX2bTND-JHvJGfoco2ao3*pVHDZ1tbQtgc3LUdrAHPq9Ikiuvyd-vXwM-ARQqs-OKLY7PK5W4MRrzeakSmVQO1QBVBSek0*h7o0rsVU6A4R0znB0NkfDjC0IqY2zIWNx*QvtSPi8wmoMJbXeuCZLqkHfdIAblQ6N9zegTA3J9imagPAKBmXV7iENSlLIqkhPKC8YLAzQ" TargetMode="External"/><Relationship Id="rId5" Type="http://schemas.openxmlformats.org/officeDocument/2006/relationships/hyperlink" Target="https://lastorresdecotillas.sedelectronica.es/?x=vny0QhA8WK-2lCZX2bTND-JHvJGfoco2ao3*pVHDZ1tbQtgc3LUdrAHPq9Ikiuvyd-vXwM-ARQqs-OKLY7PK5W4MRrzeakSmVQO1QBVBSek0*h7o0rsVU6A4R0znB0NkfDjC0IqY2zIWNx*QvtSPi0gz-gkeIHmJgPbJtKK5lw3H9CBo32qMaXSEqVcn9Ni2c7Cz1Vx93sOTwlKtl8X2eg" TargetMode="External"/><Relationship Id="rId6" Type="http://schemas.openxmlformats.org/officeDocument/2006/relationships/image" Target="../media/image7.jpeg"/><Relationship Id="rId7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9;p3"/>
          <p:cNvSpPr/>
          <p:nvPr/>
        </p:nvSpPr>
        <p:spPr>
          <a:xfrm>
            <a:off x="623520" y="620640"/>
            <a:ext cx="9470880" cy="151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1" lang="es-ES" sz="3200" spc="-1" strike="noStrike">
                <a:solidFill>
                  <a:srgbClr val="0075bd"/>
                </a:solidFill>
                <a:latin typeface="Quattrocento Sans"/>
                <a:ea typeface="Quattrocento Sans"/>
              </a:rPr>
              <a:t>TRÁMITES PARA CONSTITUIRSE COMO EMPRESARIO AUTÓNOMO/A Y PEQUEÑO COMERCIO</a:t>
            </a:r>
            <a:r>
              <a:rPr b="1" lang="es-ES" sz="4800" spc="-1" strike="noStrike">
                <a:solidFill>
                  <a:srgbClr val="3e92c8"/>
                </a:solidFill>
                <a:latin typeface="Quattrocento Sans"/>
                <a:ea typeface="Quattrocento Sans"/>
              </a:rPr>
              <a:t> </a:t>
            </a:r>
            <a:endParaRPr b="0" lang="es-ES" sz="4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0" lang="es-ES" sz="2800" spc="-1" strike="noStrike">
                <a:solidFill>
                  <a:srgbClr val="11273c"/>
                </a:solidFill>
                <a:latin typeface="Quattrocento Sans"/>
                <a:ea typeface="Quattrocento Sans"/>
              </a:rPr>
              <a:t>ACTUALIZADO MAYO 2025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Google Shape;20;p3" descr=""/>
          <p:cNvPicPr/>
          <p:nvPr/>
        </p:nvPicPr>
        <p:blipFill>
          <a:blip r:embed="rId1"/>
          <a:stretch/>
        </p:blipFill>
        <p:spPr>
          <a:xfrm>
            <a:off x="7873200" y="2340000"/>
            <a:ext cx="3646800" cy="2735640"/>
          </a:xfrm>
          <a:prstGeom prst="rect">
            <a:avLst/>
          </a:prstGeom>
          <a:ln w="0">
            <a:noFill/>
          </a:ln>
        </p:spPr>
      </p:pic>
      <p:pic>
        <p:nvPicPr>
          <p:cNvPr id="7" name="" descr=""/>
          <p:cNvPicPr/>
          <p:nvPr/>
        </p:nvPicPr>
        <p:blipFill>
          <a:blip r:embed="rId2"/>
          <a:stretch/>
        </p:blipFill>
        <p:spPr>
          <a:xfrm>
            <a:off x="888480" y="3780000"/>
            <a:ext cx="5591520" cy="1571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25;p4"/>
          <p:cNvSpPr/>
          <p:nvPr/>
        </p:nvSpPr>
        <p:spPr>
          <a:xfrm>
            <a:off x="695520" y="685080"/>
            <a:ext cx="4381200" cy="38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62000"/>
              </a:lnSpc>
              <a:tabLst>
                <a:tab algn="l" pos="0"/>
              </a:tabLst>
            </a:pPr>
            <a:r>
              <a:rPr b="1" lang="es-ES" sz="4800" spc="-1" strike="noStrike">
                <a:solidFill>
                  <a:srgbClr val="0075bd"/>
                </a:solidFill>
                <a:latin typeface="Quattrocento Sans"/>
                <a:ea typeface="Quattrocento Sans"/>
              </a:rPr>
              <a:t>Índice</a:t>
            </a:r>
            <a:endParaRPr b="0" lang="es-ES" sz="4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" name="Google Shape;26;p4" descr=""/>
          <p:cNvPicPr/>
          <p:nvPr/>
        </p:nvPicPr>
        <p:blipFill>
          <a:blip r:embed="rId2"/>
          <a:stretch/>
        </p:blipFill>
        <p:spPr>
          <a:xfrm>
            <a:off x="0" y="541080"/>
            <a:ext cx="118080" cy="444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" name="Google Shape;27;p4"/>
          <p:cNvGraphicFramePr/>
          <p:nvPr/>
        </p:nvGraphicFramePr>
        <p:xfrm>
          <a:off x="4152240" y="544680"/>
          <a:ext cx="7197480" cy="648000"/>
        </p:xfrm>
        <a:graphic>
          <a:graphicData uri="http://schemas.openxmlformats.org/drawingml/2006/table">
            <a:tbl>
              <a:tblPr/>
              <a:tblGrid>
                <a:gridCol w="7197480"/>
              </a:tblGrid>
              <a:tr h="648000">
                <a:tc>
                  <a:txBody>
                    <a:bodyPr lIns="252000" anchor="ctr">
                      <a:noAutofit/>
                    </a:bodyPr>
                    <a:p>
                      <a:endParaRPr b="0" lang="es-E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3e92c8"/>
                    </a:solidFill>
                  </a:tcPr>
                </a:tc>
              </a:tr>
            </a:tbl>
          </a:graphicData>
        </a:graphic>
      </p:graphicFrame>
      <p:pic>
        <p:nvPicPr>
          <p:cNvPr id="11" name="Google Shape;28;p4" descr=""/>
          <p:cNvPicPr/>
          <p:nvPr/>
        </p:nvPicPr>
        <p:blipFill>
          <a:blip r:embed="rId3"/>
          <a:stretch/>
        </p:blipFill>
        <p:spPr>
          <a:xfrm>
            <a:off x="11347920" y="544680"/>
            <a:ext cx="118080" cy="646920"/>
          </a:xfrm>
          <a:prstGeom prst="rect">
            <a:avLst/>
          </a:prstGeom>
          <a:ln w="0">
            <a:noFill/>
          </a:ln>
        </p:spPr>
      </p:pic>
      <p:pic>
        <p:nvPicPr>
          <p:cNvPr id="12" name="Google Shape;29;p4" descr=""/>
          <p:cNvPicPr/>
          <p:nvPr/>
        </p:nvPicPr>
        <p:blipFill>
          <a:blip r:embed="rId4"/>
          <a:stretch/>
        </p:blipFill>
        <p:spPr>
          <a:xfrm>
            <a:off x="11349720" y="1332360"/>
            <a:ext cx="118080" cy="4777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3" name="Google Shape;30;p4"/>
          <p:cNvGraphicFramePr/>
          <p:nvPr/>
        </p:nvGraphicFramePr>
        <p:xfrm>
          <a:off x="4152240" y="1332360"/>
          <a:ext cx="7197480" cy="478440"/>
        </p:xfrm>
        <a:graphic>
          <a:graphicData uri="http://schemas.openxmlformats.org/drawingml/2006/table">
            <a:tbl>
              <a:tblPr/>
              <a:tblGrid>
                <a:gridCol w="719748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e0e8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Google Shape;31;p4"/>
          <p:cNvGraphicFramePr/>
          <p:nvPr/>
        </p:nvGraphicFramePr>
        <p:xfrm>
          <a:off x="4152240" y="1940760"/>
          <a:ext cx="7205400" cy="478440"/>
        </p:xfrm>
        <a:graphic>
          <a:graphicData uri="http://schemas.openxmlformats.org/drawingml/2006/table">
            <a:tbl>
              <a:tblPr/>
              <a:tblGrid>
                <a:gridCol w="720540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e0e8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Google Shape;32;p4"/>
          <p:cNvGraphicFramePr/>
          <p:nvPr/>
        </p:nvGraphicFramePr>
        <p:xfrm>
          <a:off x="4151160" y="2572920"/>
          <a:ext cx="7205400" cy="478440"/>
        </p:xfrm>
        <a:graphic>
          <a:graphicData uri="http://schemas.openxmlformats.org/drawingml/2006/table">
            <a:tbl>
              <a:tblPr/>
              <a:tblGrid>
                <a:gridCol w="720540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e0e8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Google Shape;33;p4"/>
          <p:cNvGraphicFramePr/>
          <p:nvPr/>
        </p:nvGraphicFramePr>
        <p:xfrm>
          <a:off x="4151160" y="3193560"/>
          <a:ext cx="7214760" cy="478440"/>
        </p:xfrm>
        <a:graphic>
          <a:graphicData uri="http://schemas.openxmlformats.org/drawingml/2006/table">
            <a:tbl>
              <a:tblPr/>
              <a:tblGrid>
                <a:gridCol w="721476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e0e8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Google Shape;34;p4"/>
          <p:cNvGraphicFramePr/>
          <p:nvPr/>
        </p:nvGraphicFramePr>
        <p:xfrm>
          <a:off x="4152240" y="548640"/>
          <a:ext cx="7197480" cy="662040"/>
        </p:xfrm>
        <a:graphic>
          <a:graphicData uri="http://schemas.openxmlformats.org/drawingml/2006/table">
            <a:tbl>
              <a:tblPr/>
              <a:tblGrid>
                <a:gridCol w="7197480"/>
              </a:tblGrid>
              <a:tr h="648000">
                <a:tc>
                  <a:txBody>
                    <a:bodyPr lIns="252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600" spc="-1" strike="noStrike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</a:rPr>
                        <a:t>TRÁMITES PARA ESTABLECERSE COMO TRABAJADOR/A AUTÓNOMO/A</a:t>
                      </a: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oogle Shape;35;p4"/>
          <p:cNvGraphicFramePr/>
          <p:nvPr/>
        </p:nvGraphicFramePr>
        <p:xfrm>
          <a:off x="4133880" y="1332360"/>
          <a:ext cx="7213680" cy="602640"/>
        </p:xfrm>
        <a:graphic>
          <a:graphicData uri="http://schemas.openxmlformats.org/drawingml/2006/table">
            <a:tbl>
              <a:tblPr/>
              <a:tblGrid>
                <a:gridCol w="721368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600" spc="-1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</a:rPr>
                        <a:t>PASO 1: Obligaciones con el Ayuntamiento</a:t>
                      </a: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Google Shape;36;p4"/>
          <p:cNvGraphicFramePr/>
          <p:nvPr/>
        </p:nvGraphicFramePr>
        <p:xfrm>
          <a:off x="4133880" y="1940760"/>
          <a:ext cx="7222680" cy="645120"/>
        </p:xfrm>
        <a:graphic>
          <a:graphicData uri="http://schemas.openxmlformats.org/drawingml/2006/table">
            <a:tbl>
              <a:tblPr/>
              <a:tblGrid>
                <a:gridCol w="722268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tabLst>
                          <a:tab algn="l" pos="0"/>
                        </a:tabLst>
                      </a:pPr>
                      <a:r>
                        <a:rPr b="1" lang="es-ES" sz="1600" spc="-1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</a:rPr>
                        <a:t>PASO 2: Obligaciones Fiscales y Laborales</a:t>
                      </a: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Google Shape;37;p4"/>
          <p:cNvGraphicFramePr/>
          <p:nvPr/>
        </p:nvGraphicFramePr>
        <p:xfrm>
          <a:off x="4151160" y="2572920"/>
          <a:ext cx="7421760" cy="602640"/>
        </p:xfrm>
        <a:graphic>
          <a:graphicData uri="http://schemas.openxmlformats.org/drawingml/2006/table">
            <a:tbl>
              <a:tblPr/>
              <a:tblGrid>
                <a:gridCol w="742176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600" spc="-1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</a:rPr>
                        <a:t>PAITs públicos en la Región de Murcia</a:t>
                      </a: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Google Shape;38;p4"/>
          <p:cNvGraphicFramePr/>
          <p:nvPr/>
        </p:nvGraphicFramePr>
        <p:xfrm>
          <a:off x="4133880" y="3193560"/>
          <a:ext cx="7488360" cy="478440"/>
        </p:xfrm>
        <a:graphic>
          <a:graphicData uri="http://schemas.openxmlformats.org/drawingml/2006/table">
            <a:tbl>
              <a:tblPr/>
              <a:tblGrid>
                <a:gridCol w="7488360"/>
              </a:tblGrid>
              <a:tr h="478440">
                <a:tc>
                  <a:txBody>
                    <a:bodyPr lIns="252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600" spc="-1" strike="noStrike">
                          <a:solidFill>
                            <a:srgbClr val="11273c"/>
                          </a:solidFill>
                          <a:latin typeface="Quattrocento Sans"/>
                          <a:ea typeface="Quattrocento Sans"/>
                        </a:rPr>
                        <a:t>Documentación para presentar</a:t>
                      </a:r>
                      <a:endParaRPr b="0" lang="es-ES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25200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9360">
                      <a:solidFill>
                        <a:srgbClr val="000000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2" name="Google Shape;39;p4" descr=""/>
          <p:cNvPicPr/>
          <p:nvPr/>
        </p:nvPicPr>
        <p:blipFill>
          <a:blip r:embed="rId5"/>
          <a:stretch/>
        </p:blipFill>
        <p:spPr>
          <a:xfrm>
            <a:off x="11345760" y="2573640"/>
            <a:ext cx="118080" cy="476280"/>
          </a:xfrm>
          <a:prstGeom prst="rect">
            <a:avLst/>
          </a:prstGeom>
          <a:ln w="0">
            <a:noFill/>
          </a:ln>
        </p:spPr>
      </p:pic>
      <p:pic>
        <p:nvPicPr>
          <p:cNvPr id="23" name="Google Shape;40;p4" descr=""/>
          <p:cNvPicPr/>
          <p:nvPr/>
        </p:nvPicPr>
        <p:blipFill>
          <a:blip r:embed="rId6"/>
          <a:stretch/>
        </p:blipFill>
        <p:spPr>
          <a:xfrm>
            <a:off x="11349720" y="1940760"/>
            <a:ext cx="118080" cy="476280"/>
          </a:xfrm>
          <a:prstGeom prst="rect">
            <a:avLst/>
          </a:prstGeom>
          <a:ln w="0">
            <a:noFill/>
          </a:ln>
        </p:spPr>
      </p:pic>
      <p:pic>
        <p:nvPicPr>
          <p:cNvPr id="24" name="Google Shape;41;p4" descr=""/>
          <p:cNvPicPr/>
          <p:nvPr/>
        </p:nvPicPr>
        <p:blipFill>
          <a:blip r:embed="rId7"/>
          <a:stretch/>
        </p:blipFill>
        <p:spPr>
          <a:xfrm>
            <a:off x="11345760" y="3192480"/>
            <a:ext cx="118080" cy="476280"/>
          </a:xfrm>
          <a:prstGeom prst="rect">
            <a:avLst/>
          </a:prstGeom>
          <a:ln w="0">
            <a:noFill/>
          </a:ln>
        </p:spPr>
      </p:pic>
      <p:sp>
        <p:nvSpPr>
          <p:cNvPr id="25" name="Google Shape;42;p4"/>
          <p:cNvSpPr/>
          <p:nvPr/>
        </p:nvSpPr>
        <p:spPr>
          <a:xfrm>
            <a:off x="2090880" y="3713400"/>
            <a:ext cx="10101240" cy="3154320"/>
          </a:xfrm>
          <a:prstGeom prst="rect">
            <a:avLst/>
          </a:prstGeom>
          <a:solidFill>
            <a:srgbClr val="a4c2f4"/>
          </a:solidFill>
          <a:ln w="9525">
            <a:solidFill>
              <a:srgbClr val="a4c2f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Google Shape;43;p4"/>
          <p:cNvSpPr/>
          <p:nvPr/>
        </p:nvSpPr>
        <p:spPr>
          <a:xfrm>
            <a:off x="0" y="1676520"/>
            <a:ext cx="4133160" cy="5180760"/>
          </a:xfrm>
          <a:prstGeom prst="rect">
            <a:avLst/>
          </a:prstGeom>
          <a:solidFill>
            <a:srgbClr val="a4c2f4"/>
          </a:solidFill>
          <a:ln w="9525">
            <a:solidFill>
              <a:srgbClr val="a4c2f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75b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48;p5" descr=""/>
          <p:cNvPicPr/>
          <p:nvPr/>
        </p:nvPicPr>
        <p:blipFill>
          <a:blip r:embed="rId1"/>
          <a:stretch/>
        </p:blipFill>
        <p:spPr>
          <a:xfrm>
            <a:off x="0" y="868680"/>
            <a:ext cx="118080" cy="1983240"/>
          </a:xfrm>
          <a:prstGeom prst="rect">
            <a:avLst/>
          </a:prstGeom>
          <a:ln w="0">
            <a:noFill/>
          </a:ln>
        </p:spPr>
      </p:pic>
      <p:sp>
        <p:nvSpPr>
          <p:cNvPr id="28" name="Google Shape;49;p5"/>
          <p:cNvSpPr/>
          <p:nvPr/>
        </p:nvSpPr>
        <p:spPr>
          <a:xfrm>
            <a:off x="8457120" y="876600"/>
            <a:ext cx="2935800" cy="770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Google Shape;50;p5"/>
          <p:cNvSpPr/>
          <p:nvPr/>
        </p:nvSpPr>
        <p:spPr>
          <a:xfrm>
            <a:off x="543600" y="836640"/>
            <a:ext cx="10441080" cy="21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3000"/>
              </a:lnSpc>
              <a:tabLst>
                <a:tab algn="l" pos="0"/>
              </a:tabLst>
            </a:pPr>
            <a:r>
              <a:rPr b="1" lang="es-ES" sz="54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TRÁMITES PARA ESTABLECERSE COMO TRABAJADOR/A AUTÓNOMO/A</a:t>
            </a:r>
            <a:endParaRPr b="0" lang="es-ES" sz="5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30" name="Google Shape;51;p5" descr=""/>
          <p:cNvPicPr/>
          <p:nvPr/>
        </p:nvPicPr>
        <p:blipFill>
          <a:blip r:embed="rId2"/>
          <a:stretch/>
        </p:blipFill>
        <p:spPr>
          <a:xfrm>
            <a:off x="6479280" y="3583080"/>
            <a:ext cx="3960720" cy="2896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56;p6" descr=""/>
          <p:cNvPicPr/>
          <p:nvPr/>
        </p:nvPicPr>
        <p:blipFill>
          <a:blip r:embed="rId1"/>
          <a:stretch/>
        </p:blipFill>
        <p:spPr>
          <a:xfrm>
            <a:off x="12073320" y="1532160"/>
            <a:ext cx="118080" cy="3553920"/>
          </a:xfrm>
          <a:prstGeom prst="rect">
            <a:avLst/>
          </a:prstGeom>
          <a:ln w="0">
            <a:noFill/>
          </a:ln>
        </p:spPr>
      </p:pic>
      <p:pic>
        <p:nvPicPr>
          <p:cNvPr id="32" name="Google Shape;57;p6" descr=""/>
          <p:cNvPicPr/>
          <p:nvPr/>
        </p:nvPicPr>
        <p:blipFill>
          <a:blip r:embed="rId2"/>
          <a:stretch/>
        </p:blipFill>
        <p:spPr>
          <a:xfrm>
            <a:off x="0" y="1628640"/>
            <a:ext cx="118080" cy="768240"/>
          </a:xfrm>
          <a:prstGeom prst="rect">
            <a:avLst/>
          </a:prstGeom>
          <a:ln w="0">
            <a:noFill/>
          </a:ln>
        </p:spPr>
      </p:pic>
      <p:sp>
        <p:nvSpPr>
          <p:cNvPr id="33" name="Google Shape;58;p6"/>
          <p:cNvSpPr/>
          <p:nvPr/>
        </p:nvSpPr>
        <p:spPr>
          <a:xfrm>
            <a:off x="4296240" y="404640"/>
            <a:ext cx="7540560" cy="7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49000"/>
              </a:lnSpc>
              <a:tabLst>
                <a:tab algn="l" pos="0"/>
              </a:tabLst>
            </a:pPr>
            <a:r>
              <a:rPr b="0" lang="es-ES" sz="16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TRÁMITES MUNICIPALES PARA ESTABLECERSE COMO TRABAJADOR/A AUTÓNOMO/A </a:t>
            </a:r>
            <a:r>
              <a:rPr b="0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|</a:t>
            </a:r>
            <a:r>
              <a:rPr b="1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 01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Google Shape;59;p6"/>
          <p:cNvSpPr/>
          <p:nvPr/>
        </p:nvSpPr>
        <p:spPr>
          <a:xfrm>
            <a:off x="495720" y="1723320"/>
            <a:ext cx="7249680" cy="57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s-ES" sz="2800" spc="-1" strike="noStrike">
                <a:solidFill>
                  <a:srgbClr val="0075bd"/>
                </a:solidFill>
                <a:latin typeface="Quattrocento Sans"/>
                <a:ea typeface="Quattrocento Sans"/>
              </a:rPr>
              <a:t>PASO 1: Obligaciones con el Ayuntamiento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Google Shape;60;p6"/>
          <p:cNvSpPr/>
          <p:nvPr/>
        </p:nvSpPr>
        <p:spPr>
          <a:xfrm>
            <a:off x="2235600" y="2890080"/>
            <a:ext cx="5929920" cy="2869920"/>
          </a:xfrm>
          <a:prstGeom prst="rect">
            <a:avLst/>
          </a:prstGeom>
          <a:noFill/>
          <a:ln w="2857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Licencia de Apertura del Establecimiento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spcBef>
                <a:spcPts val="1199"/>
              </a:spcBef>
              <a:buClr>
                <a:srgbClr val="000000"/>
              </a:buClr>
              <a:buFont typeface="Quattrocento Sans"/>
              <a:buChar char="●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Requiere: IAE y metros del local.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buClr>
                <a:srgbClr val="000000"/>
              </a:buClr>
              <a:buFont typeface="Arial"/>
              <a:buChar char="●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Contacto: Teléfono: 968 626 511, Ext. 1113.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Licencia de Obras</a:t>
            </a: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 </a:t>
            </a:r>
            <a:r>
              <a:rPr b="0" i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(si aplica)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●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Contacto: Teléfono: 968 623 987 (Urbanismo).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6" name="Google Shape;61;p6" descr=""/>
          <p:cNvPicPr/>
          <p:nvPr/>
        </p:nvPicPr>
        <p:blipFill>
          <a:blip r:embed="rId3"/>
          <a:stretch/>
        </p:blipFill>
        <p:spPr>
          <a:xfrm>
            <a:off x="3380040" y="149760"/>
            <a:ext cx="766440" cy="648720"/>
          </a:xfrm>
          <a:prstGeom prst="rect">
            <a:avLst/>
          </a:prstGeom>
          <a:ln w="0">
            <a:noFill/>
          </a:ln>
        </p:spPr>
      </p:pic>
      <p:pic>
        <p:nvPicPr>
          <p:cNvPr id="37" name="" descr=""/>
          <p:cNvPicPr/>
          <p:nvPr/>
        </p:nvPicPr>
        <p:blipFill>
          <a:blip r:embed="rId4"/>
          <a:stretch/>
        </p:blipFill>
        <p:spPr>
          <a:xfrm>
            <a:off x="8022960" y="257400"/>
            <a:ext cx="2057040" cy="1542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40" dur="indefinite" restart="never" nodeType="tmRoot">
          <p:childTnLst>
            <p:seq>
              <p:cTn id="41" dur="indefinite" nodeType="mainSeq">
                <p:childTnLst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67;p7"/>
          <p:cNvSpPr/>
          <p:nvPr/>
        </p:nvSpPr>
        <p:spPr>
          <a:xfrm>
            <a:off x="17280" y="1020600"/>
            <a:ext cx="11918520" cy="5929560"/>
          </a:xfrm>
          <a:prstGeom prst="rect">
            <a:avLst/>
          </a:prstGeom>
          <a:solidFill>
            <a:schemeClr val="lt1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9" name="Google Shape;68;p7" descr=""/>
          <p:cNvPicPr/>
          <p:nvPr/>
        </p:nvPicPr>
        <p:blipFill>
          <a:blip r:embed="rId1"/>
          <a:stretch/>
        </p:blipFill>
        <p:spPr>
          <a:xfrm>
            <a:off x="12073320" y="1532160"/>
            <a:ext cx="118080" cy="3553920"/>
          </a:xfrm>
          <a:prstGeom prst="rect">
            <a:avLst/>
          </a:prstGeom>
          <a:ln w="0">
            <a:noFill/>
          </a:ln>
        </p:spPr>
      </p:pic>
      <p:pic>
        <p:nvPicPr>
          <p:cNvPr id="40" name="Google Shape;69;p7" descr=""/>
          <p:cNvPicPr/>
          <p:nvPr/>
        </p:nvPicPr>
        <p:blipFill>
          <a:blip r:embed="rId2"/>
          <a:stretch/>
        </p:blipFill>
        <p:spPr>
          <a:xfrm>
            <a:off x="0" y="1628640"/>
            <a:ext cx="118080" cy="768240"/>
          </a:xfrm>
          <a:prstGeom prst="rect">
            <a:avLst/>
          </a:prstGeom>
          <a:ln w="0">
            <a:noFill/>
          </a:ln>
        </p:spPr>
      </p:pic>
      <p:sp>
        <p:nvSpPr>
          <p:cNvPr id="41" name="Google Shape;71;p7"/>
          <p:cNvSpPr/>
          <p:nvPr/>
        </p:nvSpPr>
        <p:spPr>
          <a:xfrm>
            <a:off x="351000" y="1136520"/>
            <a:ext cx="8469000" cy="57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es-ES" sz="2800" spc="-1" strike="noStrike">
                <a:solidFill>
                  <a:srgbClr val="0075bd"/>
                </a:solidFill>
                <a:latin typeface="Quattrocento Sans"/>
                <a:ea typeface="Quattrocento Sans"/>
              </a:rPr>
              <a:t>PASO 2: Obligaciones Fiscales y Laborales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Google Shape;72;p7"/>
          <p:cNvSpPr/>
          <p:nvPr/>
        </p:nvSpPr>
        <p:spPr>
          <a:xfrm>
            <a:off x="351000" y="2188080"/>
            <a:ext cx="6089760" cy="4176360"/>
          </a:xfrm>
          <a:prstGeom prst="rect">
            <a:avLst/>
          </a:prstGeom>
          <a:noFill/>
          <a:ln w="2857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spcBef>
                <a:spcPts val="1199"/>
              </a:spcBef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Obligaciones Tributarias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spcBef>
                <a:spcPts val="1199"/>
              </a:spcBef>
              <a:buClr>
                <a:srgbClr val="000000"/>
              </a:buClr>
              <a:buFont typeface="Quattrocento Sans"/>
              <a:buAutoNum type="arabicPeriod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Declaración Censal de Comienzo de Actividad.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buClr>
                <a:srgbClr val="000000"/>
              </a:buClr>
              <a:buFont typeface="Quattrocento Sans"/>
              <a:buAutoNum type="arabicPeriod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Alta en el Impuesto de Actividades Económicas (IAE).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buClr>
                <a:srgbClr val="000000"/>
              </a:buClr>
              <a:buFont typeface="Quattrocento Sans"/>
              <a:buAutoNum type="arabicPeriod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Impuesto sobre la Renta de las Personas Físicas (IRPF).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buClr>
                <a:srgbClr val="000000"/>
              </a:buClr>
              <a:buFont typeface="Quattrocento Sans"/>
              <a:buAutoNum type="arabicPeriod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Impuesto sobre el Valor Añadido (IVA).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1371600" indent="-343080">
              <a:lnSpc>
                <a:spcPct val="115000"/>
              </a:lnSpc>
              <a:buClr>
                <a:srgbClr val="000000"/>
              </a:buClr>
              <a:buFont typeface="Quattrocento Sans"/>
              <a:buChar char="○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Delegación de Hacienda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828800" indent="-343080">
              <a:lnSpc>
                <a:spcPct val="115000"/>
              </a:lnSpc>
              <a:buClr>
                <a:srgbClr val="000000"/>
              </a:buClr>
              <a:buFont typeface="Quattrocento Sans"/>
              <a:buChar char="■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Dirección: Gran Vía del Escultor Francisco Salzillo, 21, Murcia.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828800" indent="-343080">
              <a:lnSpc>
                <a:spcPct val="115000"/>
              </a:lnSpc>
              <a:buClr>
                <a:srgbClr val="000000"/>
              </a:buClr>
              <a:buFont typeface="Quattrocento Sans"/>
              <a:buChar char="■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Teléfono: 968 27 46 30.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828800" indent="-343080">
              <a:lnSpc>
                <a:spcPct val="115000"/>
              </a:lnSpc>
              <a:buClr>
                <a:srgbClr val="000000"/>
              </a:buClr>
              <a:buFont typeface="Quattrocento Sans"/>
              <a:buChar char="■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Sitio web: www.aeat.es.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Google Shape;73;p7"/>
          <p:cNvSpPr/>
          <p:nvPr/>
        </p:nvSpPr>
        <p:spPr>
          <a:xfrm>
            <a:off x="6614640" y="2188080"/>
            <a:ext cx="5076720" cy="4176360"/>
          </a:xfrm>
          <a:prstGeom prst="rect">
            <a:avLst/>
          </a:prstGeom>
          <a:noFill/>
          <a:ln w="2857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spcBef>
                <a:spcPts val="1199"/>
              </a:spcBef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Obligaciones Laborales y de Seguridad Social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spcBef>
                <a:spcPts val="1199"/>
              </a:spcBef>
              <a:buClr>
                <a:srgbClr val="000000"/>
              </a:buClr>
              <a:buFont typeface="Quattrocento Sans"/>
              <a:buAutoNum type="arabicPeriod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Alta en el Régimen Especial de Trabajadores Autónomos (RETA).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914400" indent="-343080">
              <a:lnSpc>
                <a:spcPct val="115000"/>
              </a:lnSpc>
              <a:buClr>
                <a:srgbClr val="000000"/>
              </a:buClr>
              <a:buFont typeface="Quattrocento Sans"/>
              <a:buAutoNum type="arabicPeriod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Inscripción de la empresa en la Seguridad Social.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1371600" indent="-343080">
              <a:lnSpc>
                <a:spcPct val="115000"/>
              </a:lnSpc>
              <a:buClr>
                <a:srgbClr val="000000"/>
              </a:buClr>
              <a:buFont typeface="Quattrocento Sans"/>
              <a:buChar char="○"/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Tesorería General de la Seguridad Social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828800" indent="-330120">
              <a:lnSpc>
                <a:spcPct val="115000"/>
              </a:lnSpc>
              <a:buClr>
                <a:srgbClr val="000000"/>
              </a:buClr>
              <a:buFont typeface="Quattrocento Sans"/>
              <a:buChar char="■"/>
              <a:tabLst>
                <a:tab algn="l" pos="0"/>
              </a:tabLst>
            </a:pPr>
            <a:r>
              <a:rPr b="1" lang="es-ES" sz="16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Dirección: Calle Ortega y Gasset, s/n, Murcia.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lvl="2" marL="1828800" indent="-330120">
              <a:lnSpc>
                <a:spcPct val="115000"/>
              </a:lnSpc>
              <a:buClr>
                <a:srgbClr val="000000"/>
              </a:buClr>
              <a:buFont typeface="Quattrocento Sans"/>
              <a:buChar char="■"/>
              <a:tabLst>
                <a:tab algn="l" pos="0"/>
              </a:tabLst>
            </a:pPr>
            <a:r>
              <a:rPr b="1" lang="es-ES" sz="16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Teléfono: 968 39 50 00.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lvl="2" marL="1828800" indent="-330120">
              <a:lnSpc>
                <a:spcPct val="115000"/>
              </a:lnSpc>
              <a:buClr>
                <a:srgbClr val="000000"/>
              </a:buClr>
              <a:buFont typeface="Quattrocento Sans"/>
              <a:buChar char="■"/>
              <a:tabLst>
                <a:tab algn="l" pos="0"/>
              </a:tabLst>
            </a:pPr>
            <a:r>
              <a:rPr b="1" lang="es-ES" sz="16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Sitio web: www.seg-social.es.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Google Shape;70;p7"/>
          <p:cNvSpPr/>
          <p:nvPr/>
        </p:nvSpPr>
        <p:spPr>
          <a:xfrm>
            <a:off x="1440000" y="528840"/>
            <a:ext cx="10620000" cy="7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49000"/>
              </a:lnSpc>
              <a:tabLst>
                <a:tab algn="l" pos="0"/>
              </a:tabLst>
            </a:pPr>
            <a:r>
              <a:rPr b="0" lang="es-ES" sz="16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TRÁMITES MUNICIPALES PARA ESTABLECERSE COMO TRABAJADOR/A AUTÓNOMO /A AUTÓNOMO/A </a:t>
            </a:r>
            <a:r>
              <a:rPr b="0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|</a:t>
            </a:r>
            <a:r>
              <a:rPr b="1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 01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3"/>
          <a:stretch/>
        </p:blipFill>
        <p:spPr>
          <a:xfrm>
            <a:off x="9360000" y="257400"/>
            <a:ext cx="2057040" cy="1542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80;p8"/>
          <p:cNvSpPr/>
          <p:nvPr/>
        </p:nvSpPr>
        <p:spPr>
          <a:xfrm>
            <a:off x="17280" y="1020600"/>
            <a:ext cx="11918520" cy="5929560"/>
          </a:xfrm>
          <a:prstGeom prst="rect">
            <a:avLst/>
          </a:prstGeom>
          <a:solidFill>
            <a:schemeClr val="lt1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Google Shape;81;p8" descr=""/>
          <p:cNvPicPr/>
          <p:nvPr/>
        </p:nvPicPr>
        <p:blipFill>
          <a:blip r:embed="rId2"/>
          <a:stretch/>
        </p:blipFill>
        <p:spPr>
          <a:xfrm>
            <a:off x="12073320" y="1532160"/>
            <a:ext cx="118080" cy="3553920"/>
          </a:xfrm>
          <a:prstGeom prst="rect">
            <a:avLst/>
          </a:prstGeom>
          <a:ln w="0">
            <a:noFill/>
          </a:ln>
        </p:spPr>
      </p:pic>
      <p:pic>
        <p:nvPicPr>
          <p:cNvPr id="48" name="Google Shape;82;p8" descr=""/>
          <p:cNvPicPr/>
          <p:nvPr/>
        </p:nvPicPr>
        <p:blipFill>
          <a:blip r:embed="rId3"/>
          <a:stretch/>
        </p:blipFill>
        <p:spPr>
          <a:xfrm>
            <a:off x="0" y="1628640"/>
            <a:ext cx="118080" cy="768240"/>
          </a:xfrm>
          <a:prstGeom prst="rect">
            <a:avLst/>
          </a:prstGeom>
          <a:ln w="0">
            <a:noFill/>
          </a:ln>
        </p:spPr>
      </p:pic>
      <p:sp>
        <p:nvSpPr>
          <p:cNvPr id="49" name="Google Shape;83;p8"/>
          <p:cNvSpPr/>
          <p:nvPr/>
        </p:nvSpPr>
        <p:spPr>
          <a:xfrm>
            <a:off x="3420000" y="404640"/>
            <a:ext cx="8416800" cy="7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49000"/>
              </a:lnSpc>
              <a:tabLst>
                <a:tab algn="l" pos="0"/>
              </a:tabLst>
            </a:pPr>
            <a:r>
              <a:rPr b="0" lang="es-ES" sz="16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TRÁMITES MUNICIPALES PARA ESTABLECERSE COMO TRABAJADOR/A AUTÓNOMO/A </a:t>
            </a:r>
            <a:r>
              <a:rPr b="0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|</a:t>
            </a:r>
            <a:r>
              <a:rPr b="1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 01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Google Shape;84;p8"/>
          <p:cNvSpPr/>
          <p:nvPr/>
        </p:nvSpPr>
        <p:spPr>
          <a:xfrm>
            <a:off x="351000" y="1136520"/>
            <a:ext cx="11485800" cy="57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 algn="ctr">
              <a:lnSpc>
                <a:spcPct val="115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es-ES" sz="2800" spc="-1" strike="noStrike">
                <a:solidFill>
                  <a:srgbClr val="e83a4f"/>
                </a:solidFill>
                <a:latin typeface="Quattrocento Sans"/>
                <a:ea typeface="Quattrocento Sans"/>
              </a:rPr>
              <a:t>LOS TRANSMITES DEL PASO 2, SE PUEDEN REALIZAR DE FORMA GRATUITA EN: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Google Shape;85;p8"/>
          <p:cNvSpPr/>
          <p:nvPr/>
        </p:nvSpPr>
        <p:spPr>
          <a:xfrm>
            <a:off x="3456360" y="2397600"/>
            <a:ext cx="6785280" cy="40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PAITs públicos en la Región de Murcia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2" name="Google Shape;86;p8"/>
          <p:cNvGraphicFramePr/>
          <p:nvPr/>
        </p:nvGraphicFramePr>
        <p:xfrm>
          <a:off x="577800" y="2874240"/>
          <a:ext cx="10883880" cy="2692440"/>
        </p:xfrm>
        <a:graphic>
          <a:graphicData uri="http://schemas.openxmlformats.org/drawingml/2006/table">
            <a:tbl>
              <a:tblPr/>
              <a:tblGrid>
                <a:gridCol w="2571480"/>
                <a:gridCol w="3381120"/>
                <a:gridCol w="1617120"/>
                <a:gridCol w="3314160"/>
              </a:tblGrid>
              <a:tr h="50040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Entidad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Dirección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Teléfono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Correo Electrónico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088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</a:rPr>
                        <a:t>INFO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Av. La Fama, 3, 30003 Murcia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900 700 706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pait@info.carm.es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088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VUE Murcia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Pz. San Bartolomé, 3, 30004 Murcia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968 229 434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jtortosa@camaramurcia.es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088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CROEM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C/ Acisclo Díaz, 5, 2ª Plta, 30005 Murcia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968 293 800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mitorres@croem.es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088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VUE Cartagena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Pº Muelle de Alfonso XII, S/N, 30201 Cartagena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968 507 050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Quattrocento Sans"/>
                          <a:ea typeface="Quattrocento Sans"/>
                        </a:rPr>
                        <a:t>ramiro.jr@cocin-cartagena.es</a:t>
                      </a:r>
                      <a:endParaRPr b="0" lang="es-E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080" marR="91080">
                    <a:lnL w="38160">
                      <a:solidFill>
                        <a:srgbClr val="000000"/>
                      </a:solidFill>
                      <a:prstDash val="solid"/>
                    </a:lnL>
                    <a:lnR w="38160">
                      <a:solidFill>
                        <a:srgbClr val="000000"/>
                      </a:solidFill>
                      <a:prstDash val="solid"/>
                    </a:lnR>
                    <a:lnT w="38160">
                      <a:solidFill>
                        <a:srgbClr val="000000"/>
                      </a:solidFill>
                      <a:prstDash val="solid"/>
                    </a:lnT>
                    <a:lnB w="381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3" name="Google Shape;87;p8"/>
          <p:cNvSpPr/>
          <p:nvPr/>
        </p:nvSpPr>
        <p:spPr>
          <a:xfrm>
            <a:off x="481320" y="153360"/>
            <a:ext cx="2885040" cy="731160"/>
          </a:xfrm>
          <a:prstGeom prst="rect">
            <a:avLst/>
          </a:prstGeom>
          <a:solidFill>
            <a:srgbClr val="0075bd"/>
          </a:solidFill>
          <a:ln w="9525">
            <a:solidFill>
              <a:srgbClr val="44546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54" name="Google Shape;88;p8" descr=""/>
          <p:cNvPicPr/>
          <p:nvPr/>
        </p:nvPicPr>
        <p:blipFill>
          <a:blip r:embed="rId4"/>
          <a:stretch/>
        </p:blipFill>
        <p:spPr>
          <a:xfrm>
            <a:off x="1393560" y="153360"/>
            <a:ext cx="766440" cy="648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54" dur="indefinite" restart="never" nodeType="tmRoot">
          <p:childTnLst>
            <p:seq>
              <p:cTn id="55" dur="indefinite" nodeType="mainSeq">
                <p:childTnLst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93;p9"/>
          <p:cNvSpPr/>
          <p:nvPr/>
        </p:nvSpPr>
        <p:spPr>
          <a:xfrm>
            <a:off x="-180000" y="360000"/>
            <a:ext cx="11918520" cy="5929560"/>
          </a:xfrm>
          <a:prstGeom prst="rect">
            <a:avLst/>
          </a:prstGeom>
          <a:solidFill>
            <a:schemeClr val="lt1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Google Shape;94;p9" descr=""/>
          <p:cNvPicPr/>
          <p:nvPr/>
        </p:nvPicPr>
        <p:blipFill>
          <a:blip r:embed="rId1"/>
          <a:stretch/>
        </p:blipFill>
        <p:spPr>
          <a:xfrm>
            <a:off x="12073320" y="1532160"/>
            <a:ext cx="118080" cy="3553920"/>
          </a:xfrm>
          <a:prstGeom prst="rect">
            <a:avLst/>
          </a:prstGeom>
          <a:ln w="0">
            <a:noFill/>
          </a:ln>
        </p:spPr>
      </p:pic>
      <p:pic>
        <p:nvPicPr>
          <p:cNvPr id="57" name="Google Shape;95;p9" descr=""/>
          <p:cNvPicPr/>
          <p:nvPr/>
        </p:nvPicPr>
        <p:blipFill>
          <a:blip r:embed="rId2"/>
          <a:stretch/>
        </p:blipFill>
        <p:spPr>
          <a:xfrm>
            <a:off x="0" y="1628640"/>
            <a:ext cx="118080" cy="768240"/>
          </a:xfrm>
          <a:prstGeom prst="rect">
            <a:avLst/>
          </a:prstGeom>
          <a:ln w="0">
            <a:noFill/>
          </a:ln>
        </p:spPr>
      </p:pic>
      <p:sp>
        <p:nvSpPr>
          <p:cNvPr id="58" name="Google Shape;96;p9"/>
          <p:cNvSpPr/>
          <p:nvPr/>
        </p:nvSpPr>
        <p:spPr>
          <a:xfrm>
            <a:off x="4296240" y="404640"/>
            <a:ext cx="7540560" cy="7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49000"/>
              </a:lnSpc>
              <a:tabLst>
                <a:tab algn="l" pos="0"/>
              </a:tabLst>
            </a:pPr>
            <a:r>
              <a:rPr b="0" lang="es-ES" sz="16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TRÁMITES MUNICIPALES PARA ESTABLECERSE COMO TRABAJADOR/A AUTÓNOMO/A </a:t>
            </a:r>
            <a:r>
              <a:rPr b="0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|</a:t>
            </a:r>
            <a:r>
              <a:rPr b="1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 01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Google Shape;97;p9"/>
          <p:cNvSpPr/>
          <p:nvPr/>
        </p:nvSpPr>
        <p:spPr>
          <a:xfrm>
            <a:off x="351000" y="1136520"/>
            <a:ext cx="11485800" cy="57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es-ES" sz="2800" spc="-1" strike="noStrike">
                <a:solidFill>
                  <a:srgbClr val="0075bd"/>
                </a:solidFill>
                <a:latin typeface="Quattrocento Sans"/>
                <a:ea typeface="Quattrocento Sans"/>
              </a:rPr>
              <a:t>Dependiendo de la actividad que vaya a realizar el autónomo deberá presentar en registro una de las declaraciones responsables siguientes: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0" name="Google Shape;98;p9" descr=""/>
          <p:cNvPicPr/>
          <p:nvPr/>
        </p:nvPicPr>
        <p:blipFill>
          <a:blip r:embed="rId3"/>
          <a:stretch/>
        </p:blipFill>
        <p:spPr>
          <a:xfrm>
            <a:off x="1213560" y="180000"/>
            <a:ext cx="766440" cy="648720"/>
          </a:xfrm>
          <a:prstGeom prst="rect">
            <a:avLst/>
          </a:prstGeom>
          <a:ln w="0">
            <a:noFill/>
          </a:ln>
        </p:spPr>
      </p:pic>
      <p:sp>
        <p:nvSpPr>
          <p:cNvPr id="61" name="Google Shape;99;p9"/>
          <p:cNvSpPr/>
          <p:nvPr/>
        </p:nvSpPr>
        <p:spPr>
          <a:xfrm>
            <a:off x="1980000" y="5940000"/>
            <a:ext cx="8640000" cy="72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Para más información llama al 968626511 Ext: 1113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Google Shape;100;p9"/>
          <p:cNvSpPr/>
          <p:nvPr/>
        </p:nvSpPr>
        <p:spPr>
          <a:xfrm>
            <a:off x="360000" y="2880000"/>
            <a:ext cx="11520000" cy="252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25000"/>
              </a:lnSpc>
              <a:tabLst>
                <a:tab algn="l" pos="0"/>
              </a:tabLst>
            </a:pPr>
            <a:r>
              <a:rPr b="1" lang="es-ES" sz="1800" spc="-1" strike="noStrike" u="sng">
                <a:solidFill>
                  <a:schemeClr val="hlink"/>
                </a:solidFill>
                <a:highlight>
                  <a:srgbClr val="ffffff"/>
                </a:highlight>
                <a:uFillTx/>
                <a:latin typeface="Roboto"/>
                <a:ea typeface="Roboto"/>
                <a:hlinkClick r:id="rId4"/>
              </a:rPr>
              <a:t>ACTIVIDADES. Declaración Responsable de Actividad. Inicio de Actividad Inocua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5000"/>
              </a:lnSpc>
              <a:tabLst>
                <a:tab algn="l" pos="0"/>
              </a:tabLst>
            </a:pPr>
            <a:r>
              <a:rPr b="1" lang="es-ES" sz="1800" spc="-1" strike="noStrike" u="sng">
                <a:solidFill>
                  <a:schemeClr val="hlink"/>
                </a:solidFill>
                <a:highlight>
                  <a:srgbClr val="ffffff"/>
                </a:highlight>
                <a:uFillTx/>
                <a:latin typeface="Roboto"/>
                <a:ea typeface="Roboto"/>
                <a:hlinkClick r:id="rId5"/>
              </a:rPr>
              <a:t>ACTIVIDADES. Declaración Responsable de Actividad. Inicio de actividad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5000"/>
              </a:lnSpc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5000"/>
              </a:lnSpc>
              <a:tabLst>
                <a:tab algn="l" pos="0"/>
              </a:tabLst>
            </a:pPr>
            <a:r>
              <a:rPr b="1" lang="es-ES" sz="1800" spc="-1" strike="noStrike" u="sng">
                <a:solidFill>
                  <a:schemeClr val="hlink"/>
                </a:solidFill>
                <a:highlight>
                  <a:srgbClr val="ffffff"/>
                </a:highlight>
                <a:uFillTx/>
                <a:latin typeface="Roboto"/>
                <a:ea typeface="Roboto"/>
                <a:hlinkClick r:id="rId6"/>
              </a:rPr>
              <a:t>ACTIVIDADES. Declaración Responsable de Inicio de Actividad. Actividades de comercio y determinados servicios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5000"/>
              </a:lnSpc>
              <a:tabLst>
                <a:tab algn="l" pos="0"/>
              </a:tabLst>
            </a:pPr>
            <a:endParaRPr b="0" lang="es-ES" sz="2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                 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"/>
          <p:cNvSpPr txBox="1"/>
          <p:nvPr/>
        </p:nvSpPr>
        <p:spPr>
          <a:xfrm>
            <a:off x="360000" y="180000"/>
            <a:ext cx="9720000" cy="720000"/>
          </a:xfrm>
          <a:prstGeom prst="rect">
            <a:avLst/>
          </a:prstGeom>
          <a:solidFill>
            <a:srgbClr val="2a6099"/>
          </a:solidFill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s-ES" sz="1800" spc="-1" strike="noStrike">
                <a:solidFill>
                  <a:srgbClr val="ffffff"/>
                </a:solidFill>
                <a:latin typeface="Arial"/>
              </a:rPr>
              <a:t>TRÁMITES MUNICIPALES PARA CONSTITUIRSE COMO TRABAJADOR/A AUTÓNOMO/A</a:t>
            </a:r>
            <a:endParaRPr b="0" lang="es-ES" sz="1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64" name="" descr=""/>
          <p:cNvPicPr/>
          <p:nvPr/>
        </p:nvPicPr>
        <p:blipFill>
          <a:blip r:embed="rId7"/>
          <a:stretch/>
        </p:blipFill>
        <p:spPr>
          <a:xfrm>
            <a:off x="10260000" y="167400"/>
            <a:ext cx="1697040" cy="1272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61" dur="indefinite" restart="never" nodeType="tmRoot">
          <p:childTnLst>
            <p:seq>
              <p:cTn id="62" dur="indefinite" nodeType="mainSeq">
                <p:childTnLst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106;p10"/>
          <p:cNvSpPr/>
          <p:nvPr/>
        </p:nvSpPr>
        <p:spPr>
          <a:xfrm>
            <a:off x="0" y="928440"/>
            <a:ext cx="11918520" cy="5929560"/>
          </a:xfrm>
          <a:prstGeom prst="rect">
            <a:avLst/>
          </a:prstGeom>
          <a:solidFill>
            <a:schemeClr val="lt1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6" name="Google Shape;107;p10" descr=""/>
          <p:cNvPicPr/>
          <p:nvPr/>
        </p:nvPicPr>
        <p:blipFill>
          <a:blip r:embed="rId1"/>
          <a:stretch/>
        </p:blipFill>
        <p:spPr>
          <a:xfrm>
            <a:off x="12073320" y="1532160"/>
            <a:ext cx="118080" cy="3553920"/>
          </a:xfrm>
          <a:prstGeom prst="rect">
            <a:avLst/>
          </a:prstGeom>
          <a:ln w="0">
            <a:noFill/>
          </a:ln>
        </p:spPr>
      </p:pic>
      <p:pic>
        <p:nvPicPr>
          <p:cNvPr id="67" name="Google Shape;108;p10" descr=""/>
          <p:cNvPicPr/>
          <p:nvPr/>
        </p:nvPicPr>
        <p:blipFill>
          <a:blip r:embed="rId2"/>
          <a:stretch/>
        </p:blipFill>
        <p:spPr>
          <a:xfrm>
            <a:off x="0" y="1628640"/>
            <a:ext cx="118080" cy="768240"/>
          </a:xfrm>
          <a:prstGeom prst="rect">
            <a:avLst/>
          </a:prstGeom>
          <a:ln w="0">
            <a:noFill/>
          </a:ln>
        </p:spPr>
      </p:pic>
      <p:sp>
        <p:nvSpPr>
          <p:cNvPr id="68" name="Google Shape;109;p10"/>
          <p:cNvSpPr/>
          <p:nvPr/>
        </p:nvSpPr>
        <p:spPr>
          <a:xfrm>
            <a:off x="4296240" y="404640"/>
            <a:ext cx="7540560" cy="7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49000"/>
              </a:lnSpc>
              <a:tabLst>
                <a:tab algn="l" pos="0"/>
              </a:tabLst>
            </a:pPr>
            <a:r>
              <a:rPr b="0" lang="es-ES" sz="16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TRÁMITES MUNICIPALES PARA ESTABLECERSE COMO TRABAJADOR/A AUTÓNOMO/A </a:t>
            </a:r>
            <a:r>
              <a:rPr b="0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|</a:t>
            </a:r>
            <a:r>
              <a:rPr b="1" lang="es-ES" sz="2000" spc="-1" strike="noStrike">
                <a:solidFill>
                  <a:schemeClr val="lt1"/>
                </a:solidFill>
                <a:latin typeface="Quattrocento Sans"/>
                <a:ea typeface="Quattrocento Sans"/>
              </a:rPr>
              <a:t> 01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Google Shape;110;p10"/>
          <p:cNvSpPr/>
          <p:nvPr/>
        </p:nvSpPr>
        <p:spPr>
          <a:xfrm>
            <a:off x="351000" y="1136520"/>
            <a:ext cx="11485800" cy="57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es-ES" sz="2800" spc="-1" strike="noStrike">
                <a:solidFill>
                  <a:srgbClr val="0075bd"/>
                </a:solidFill>
                <a:latin typeface="Quattrocento Sans"/>
                <a:ea typeface="Quattrocento Sans"/>
              </a:rPr>
              <a:t>En el caso de tener que realizar obras el autónomo deberá presentar en el ayuntamiento la documentación siguiente: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0" name="Google Shape;111;p10" descr=""/>
          <p:cNvPicPr/>
          <p:nvPr/>
        </p:nvPicPr>
        <p:blipFill>
          <a:blip r:embed="rId3"/>
          <a:stretch/>
        </p:blipFill>
        <p:spPr>
          <a:xfrm>
            <a:off x="2160000" y="251280"/>
            <a:ext cx="766440" cy="648720"/>
          </a:xfrm>
          <a:prstGeom prst="rect">
            <a:avLst/>
          </a:prstGeom>
          <a:ln w="0">
            <a:noFill/>
          </a:ln>
        </p:spPr>
      </p:pic>
      <p:sp>
        <p:nvSpPr>
          <p:cNvPr id="71" name="Google Shape;112;p10"/>
          <p:cNvSpPr/>
          <p:nvPr/>
        </p:nvSpPr>
        <p:spPr>
          <a:xfrm rot="21578400">
            <a:off x="2342160" y="5944320"/>
            <a:ext cx="5760360" cy="72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s-ES" sz="1800" spc="-1" strike="noStrike">
                <a:solidFill>
                  <a:schemeClr val="dk1"/>
                </a:solidFill>
                <a:latin typeface="Quattrocento Sans"/>
                <a:ea typeface="Quattrocento Sans"/>
              </a:rPr>
              <a:t>Para más información llama al 968623987 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Google Shape;113;p10"/>
          <p:cNvSpPr/>
          <p:nvPr/>
        </p:nvSpPr>
        <p:spPr>
          <a:xfrm>
            <a:off x="540000" y="2934720"/>
            <a:ext cx="8820000" cy="272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25000"/>
              </a:lnSpc>
              <a:tabLst>
                <a:tab algn="l" pos="0"/>
              </a:tabLst>
            </a:pPr>
            <a:r>
              <a:rPr b="1" lang="es-ES" sz="2300" spc="-1" strike="noStrike" u="sng">
                <a:solidFill>
                  <a:schemeClr val="hlink"/>
                </a:solidFill>
                <a:highlight>
                  <a:srgbClr val="ffffff"/>
                </a:highlight>
                <a:uFillTx/>
                <a:latin typeface="Roboto"/>
                <a:ea typeface="Roboto"/>
                <a:hlinkClick r:id="rId4"/>
              </a:rPr>
              <a:t>URBANISMO. Comunicación Previa de Obra Menor</a:t>
            </a:r>
            <a:endParaRPr b="0" lang="es-ES" sz="2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5000"/>
              </a:lnSpc>
              <a:tabLst>
                <a:tab algn="l" pos="0"/>
              </a:tabLst>
            </a:pPr>
            <a:endParaRPr b="0" lang="es-ES" sz="2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5000"/>
              </a:lnSpc>
              <a:tabLst>
                <a:tab algn="l" pos="0"/>
              </a:tabLst>
            </a:pPr>
            <a:r>
              <a:rPr b="1" lang="es-ES" sz="2300" spc="-1" strike="noStrike" u="sng">
                <a:solidFill>
                  <a:schemeClr val="hlink"/>
                </a:solidFill>
                <a:highlight>
                  <a:srgbClr val="ffffff"/>
                </a:highlight>
                <a:uFillTx/>
                <a:latin typeface="Roboto"/>
                <a:ea typeface="Roboto"/>
                <a:hlinkClick r:id="rId5"/>
              </a:rPr>
              <a:t>URBANISMO. Declaración Responsable en Materia de Urbanismo (OBRAS)</a:t>
            </a:r>
            <a:endParaRPr b="0" lang="es-ES" sz="2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5000"/>
              </a:lnSpc>
              <a:tabLst>
                <a:tab algn="l" pos="0"/>
              </a:tabLst>
            </a:pPr>
            <a:endParaRPr b="0" lang="es-ES" sz="2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"/>
          <p:cNvSpPr txBox="1"/>
          <p:nvPr/>
        </p:nvSpPr>
        <p:spPr>
          <a:xfrm>
            <a:off x="360000" y="180000"/>
            <a:ext cx="9720000" cy="720000"/>
          </a:xfrm>
          <a:prstGeom prst="rect">
            <a:avLst/>
          </a:prstGeom>
          <a:solidFill>
            <a:srgbClr val="2a6099"/>
          </a:solidFill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s-ES" sz="1800" spc="-1" strike="noStrike">
                <a:solidFill>
                  <a:srgbClr val="ffffff"/>
                </a:solidFill>
                <a:latin typeface="Arial"/>
              </a:rPr>
              <a:t>TRÁMITES MUNICIPALES PARA CONSTITUIRSE COMO TRABAJADOR/A AUTÓNOMO/A</a:t>
            </a:r>
            <a:endParaRPr b="0" lang="es-ES" sz="1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74" name="" descr=""/>
          <p:cNvPicPr/>
          <p:nvPr/>
        </p:nvPicPr>
        <p:blipFill>
          <a:blip r:embed="rId6"/>
          <a:stretch/>
        </p:blipFill>
        <p:spPr>
          <a:xfrm>
            <a:off x="10260000" y="167760"/>
            <a:ext cx="1697040" cy="1272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68" dur="indefinite" restart="never" nodeType="tmRoot">
          <p:childTnLst>
            <p:seq>
              <p:cTn id="69" dur="indefinite" nodeType="mainSeq">
                <p:childTnLst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119;p11"/>
          <p:cNvSpPr/>
          <p:nvPr/>
        </p:nvSpPr>
        <p:spPr>
          <a:xfrm>
            <a:off x="17280" y="1020600"/>
            <a:ext cx="11918520" cy="5929560"/>
          </a:xfrm>
          <a:prstGeom prst="rect">
            <a:avLst/>
          </a:prstGeom>
          <a:solidFill>
            <a:schemeClr val="lt1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Google Shape;120;p11"/>
          <p:cNvSpPr/>
          <p:nvPr/>
        </p:nvSpPr>
        <p:spPr>
          <a:xfrm>
            <a:off x="720000" y="5351400"/>
            <a:ext cx="10800000" cy="76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spAutoFit/>
          </a:bodyPr>
          <a:p>
            <a:pPr algn="ctr">
              <a:lnSpc>
                <a:spcPct val="80000"/>
              </a:lnSpc>
              <a:tabLst>
                <a:tab algn="l" pos="0"/>
              </a:tabLst>
            </a:pPr>
            <a:r>
              <a:rPr b="1" lang="es-ES" sz="4800" spc="-1" strike="noStrike">
                <a:solidFill>
                  <a:srgbClr val="0075bd"/>
                </a:solidFill>
                <a:latin typeface="Quattrocento Sans"/>
                <a:ea typeface="Quattrocento Sans"/>
              </a:rPr>
              <a:t>¡MUCHAS GRACIAS!</a:t>
            </a:r>
            <a:endParaRPr b="0" lang="es-ES" sz="4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7" name="Google Shape;121;p11" descr=""/>
          <p:cNvPicPr/>
          <p:nvPr/>
        </p:nvPicPr>
        <p:blipFill>
          <a:blip r:embed="rId1"/>
          <a:stretch/>
        </p:blipFill>
        <p:spPr>
          <a:xfrm>
            <a:off x="3420000" y="460440"/>
            <a:ext cx="5220000" cy="3915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Application>LibreOffice/24.2.2.2$Windows_X86_64 LibreOffice_project/d56cc158d8a96260b836f100ef4b4ef25d6f1a01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es-ES</dc:language>
  <cp:lastModifiedBy/>
  <dcterms:modified xsi:type="dcterms:W3CDTF">2025-05-28T13:00:14Z</dcterms:modified>
  <cp:revision>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